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0" r:id="rId3"/>
    <p:sldId id="261" r:id="rId4"/>
    <p:sldId id="265" r:id="rId5"/>
    <p:sldId id="257" r:id="rId6"/>
    <p:sldId id="258" r:id="rId7"/>
    <p:sldId id="259" r:id="rId8"/>
    <p:sldId id="262" r:id="rId9"/>
    <p:sldId id="263" r:id="rId10"/>
    <p:sldId id="264" r:id="rId1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5" y="1778438"/>
            <a:ext cx="4873575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5" y="2665379"/>
            <a:ext cx="4873575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9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9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Rectangle 5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0" name="Rectangle 6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panose="020B0603030804020204" charset="2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panose="020B0603030804020204" charset="2"/>
        <a:buNone/>
        <a:defRPr b="0" i="0" u="none" kern="1200" baseline="0">
          <a:solidFill>
            <a:schemeClr val="tx1"/>
          </a:solidFill>
          <a:latin typeface="DejaVu Sans" panose="020B0603030804020204" charset="2"/>
          <a:ea typeface="方正书宋_GBK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panose="020B0603030804020204" charset="2"/>
        <a:buNone/>
        <a:defRPr b="0" i="0" u="none" kern="1200" baseline="0">
          <a:solidFill>
            <a:schemeClr val="tx1"/>
          </a:solidFill>
          <a:latin typeface="DejaVu Sans" panose="020B0603030804020204" charset="2"/>
          <a:ea typeface="方正书宋_GBK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panose="020B0603030804020204" charset="2"/>
        <a:buNone/>
        <a:defRPr b="0" i="0" u="none" kern="1200" baseline="0">
          <a:solidFill>
            <a:schemeClr val="tx1"/>
          </a:solidFill>
          <a:latin typeface="DejaVu Sans" panose="020B0603030804020204" charset="2"/>
          <a:ea typeface="方正书宋_GBK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panose="020B0603030804020204" charset="2"/>
        <a:buNone/>
        <a:defRPr b="0" i="0" u="none" kern="1200" baseline="0">
          <a:solidFill>
            <a:schemeClr val="tx1"/>
          </a:solidFill>
          <a:latin typeface="DejaVu Sans" panose="020B0603030804020204" charset="2"/>
          <a:ea typeface="方正书宋_GBK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panose="020B0603030804020204" charset="2"/>
        <a:buNone/>
        <a:defRPr b="0" i="0" u="none" kern="1200" baseline="0">
          <a:solidFill>
            <a:schemeClr val="tx1"/>
          </a:solidFill>
          <a:latin typeface="DejaVu Sans" panose="020B0603030804020204" charset="2"/>
          <a:ea typeface="方正书宋_GBK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panose="020B0603030804020204" charset="2"/>
        <a:buNone/>
        <a:defRPr b="0" i="0" u="none" kern="1200" baseline="0">
          <a:solidFill>
            <a:schemeClr val="tx1"/>
          </a:solidFill>
          <a:latin typeface="DejaVu Sans" panose="020B0603030804020204" charset="2"/>
          <a:ea typeface="方正书宋_GBK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panose="020B0603030804020204" charset="2"/>
        <a:buNone/>
        <a:defRPr b="0" i="0" u="none" kern="1200" baseline="0">
          <a:solidFill>
            <a:schemeClr val="tx1"/>
          </a:solidFill>
          <a:latin typeface="DejaVu Sans" panose="020B0603030804020204" charset="2"/>
          <a:ea typeface="方正书宋_GBK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panose="020B0603030804020204" charset="2"/>
        <a:buNone/>
        <a:defRPr b="0" i="0" u="none" kern="1200" baseline="0">
          <a:solidFill>
            <a:schemeClr val="tx1"/>
          </a:solidFill>
          <a:latin typeface="DejaVu Sans" panose="020B0603030804020204" charset="2"/>
          <a:ea typeface="方正书宋_GBK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内容占位符 2"/>
          <p:cNvSpPr>
            <a:spLocks noGrp="1"/>
          </p:cNvSpPr>
          <p:nvPr>
            <p:ph idx="1"/>
          </p:nvPr>
        </p:nvSpPr>
        <p:spPr>
          <a:xfrm>
            <a:off x="2279650" y="2528888"/>
            <a:ext cx="7632700" cy="3390900"/>
          </a:xfrm>
        </p:spPr>
        <p:txBody>
          <a:bodyPr vert="horz" wrap="square" lIns="91440" tIns="45720" rIns="91440" bIns="45720" anchor="t" anchorCtr="0"/>
          <a:p>
            <a:r>
              <a:rPr lang="zh-CN" altLang="en-US" b="1" dirty="0">
                <a:latin typeface="华文琥珀" pitchFamily="2" charset="-122"/>
                <a:ea typeface="华文琥珀" pitchFamily="2" charset="-122"/>
              </a:rPr>
              <a:t>每次课点名</a:t>
            </a:r>
            <a:r>
              <a:rPr lang="en-US" altLang="zh-CN" b="1" dirty="0">
                <a:latin typeface="华文琥珀" pitchFamily="2" charset="-122"/>
                <a:ea typeface="华文琥珀" pitchFamily="2" charset="-122"/>
              </a:rPr>
              <a:t>/</a:t>
            </a:r>
            <a:r>
              <a:rPr lang="zh-CN" altLang="en-US" b="1" dirty="0">
                <a:latin typeface="华文琥珀" pitchFamily="2" charset="-122"/>
                <a:ea typeface="华文琥珀" pitchFamily="2" charset="-122"/>
              </a:rPr>
              <a:t>签到（考勤</a:t>
            </a:r>
            <a:r>
              <a:rPr lang="en-US" altLang="zh-CN" b="1" dirty="0">
                <a:latin typeface="华文琥珀" pitchFamily="2" charset="-122"/>
                <a:ea typeface="华文琥珀" pitchFamily="2" charset="-122"/>
              </a:rPr>
              <a:t>10</a:t>
            </a:r>
            <a:r>
              <a:rPr lang="zh-CN" altLang="en-US" b="1" dirty="0">
                <a:latin typeface="华文琥珀" pitchFamily="2" charset="-122"/>
                <a:ea typeface="华文琥珀" pitchFamily="2" charset="-122"/>
              </a:rPr>
              <a:t>分）</a:t>
            </a:r>
            <a:endParaRPr lang="en-US" altLang="zh-CN" b="1" dirty="0">
              <a:latin typeface="华文琥珀" pitchFamily="2" charset="-122"/>
              <a:ea typeface="华文琥珀" pitchFamily="2" charset="-122"/>
            </a:endParaRPr>
          </a:p>
          <a:p>
            <a:r>
              <a:rPr lang="zh-CN" altLang="en-US" b="1" dirty="0">
                <a:latin typeface="华文琥珀" pitchFamily="2" charset="-122"/>
                <a:ea typeface="华文琥珀" pitchFamily="2" charset="-122"/>
              </a:rPr>
              <a:t>每人必备教材，参考书自愿</a:t>
            </a:r>
            <a:endParaRPr lang="en-US" altLang="zh-CN" b="1" dirty="0">
              <a:latin typeface="华文琥珀" pitchFamily="2" charset="-122"/>
              <a:ea typeface="华文琥珀" pitchFamily="2" charset="-122"/>
            </a:endParaRPr>
          </a:p>
          <a:p>
            <a:r>
              <a:rPr lang="zh-CN" altLang="en-US" b="1" dirty="0">
                <a:latin typeface="华文琥珀" pitchFamily="2" charset="-122"/>
                <a:ea typeface="华文琥珀" pitchFamily="2" charset="-122"/>
              </a:rPr>
              <a:t>考试内容以授课</a:t>
            </a:r>
            <a:r>
              <a:rPr lang="en-US" altLang="zh-CN" b="1" dirty="0">
                <a:latin typeface="华文琥珀" pitchFamily="2" charset="-122"/>
                <a:ea typeface="华文琥珀" pitchFamily="2" charset="-122"/>
              </a:rPr>
              <a:t>PPT</a:t>
            </a:r>
            <a:r>
              <a:rPr lang="zh-CN" altLang="en-US" b="1" dirty="0">
                <a:latin typeface="华文琥珀" pitchFamily="2" charset="-122"/>
                <a:ea typeface="华文琥珀" pitchFamily="2" charset="-122"/>
              </a:rPr>
              <a:t>为准</a:t>
            </a:r>
            <a:endParaRPr lang="en-US" altLang="zh-CN" b="1" dirty="0">
              <a:latin typeface="华文琥珀" pitchFamily="2" charset="-122"/>
              <a:ea typeface="华文琥珀" pitchFamily="2" charset="-122"/>
            </a:endParaRPr>
          </a:p>
          <a:p>
            <a:r>
              <a:rPr lang="zh-CN" altLang="en-US" b="1" dirty="0">
                <a:solidFill>
                  <a:srgbClr val="FFFF00"/>
                </a:solidFill>
                <a:latin typeface="华文琥珀" pitchFamily="2" charset="-122"/>
                <a:ea typeface="华文琥珀" pitchFamily="2" charset="-122"/>
              </a:rPr>
              <a:t>考试不是目的，技能很重要，考题很简单</a:t>
            </a:r>
            <a:endParaRPr lang="en-US" altLang="zh-CN" b="1" dirty="0">
              <a:solidFill>
                <a:srgbClr val="FFFF00"/>
              </a:solidFill>
              <a:latin typeface="华文琥珀" pitchFamily="2" charset="-122"/>
              <a:ea typeface="华文琥珀" pitchFamily="2" charset="-122"/>
            </a:endParaRPr>
          </a:p>
          <a:p>
            <a:r>
              <a:rPr lang="zh-CN" altLang="en-US" b="1" dirty="0">
                <a:latin typeface="华文琥珀" pitchFamily="2" charset="-122"/>
                <a:ea typeface="华文琥珀" pitchFamily="2" charset="-122"/>
              </a:rPr>
              <a:t>期末考试过程中不得上厕所</a:t>
            </a:r>
            <a:endParaRPr lang="en-US" altLang="zh-CN" b="1" dirty="0">
              <a:latin typeface="华文琥珀" pitchFamily="2" charset="-122"/>
              <a:ea typeface="华文琥珀" pitchFamily="2" charset="-122"/>
            </a:endParaRPr>
          </a:p>
          <a:p>
            <a:endParaRPr lang="zh-CN" altLang="en-US" b="1" dirty="0">
              <a:latin typeface="华文琥珀" pitchFamily="2" charset="-122"/>
              <a:ea typeface="华文琥珀" pitchFamily="2" charset="-122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Rectangle 1026"/>
          <p:cNvSpPr>
            <a:spLocks noGrp="1"/>
          </p:cNvSpPr>
          <p:nvPr>
            <p:ph type="title"/>
          </p:nvPr>
        </p:nvSpPr>
        <p:spPr>
          <a:xfrm>
            <a:off x="2800350" y="1168400"/>
            <a:ext cx="7086600" cy="1447800"/>
          </a:xfrm>
        </p:spPr>
        <p:txBody>
          <a:bodyPr vert="horz" wrap="square" lIns="91440" tIns="45720" rIns="91440" bIns="45720" anchor="ctr" anchorCtr="0"/>
          <a:p>
            <a:pPr eaLnBrk="1" hangingPunct="1"/>
            <a:r>
              <a:rPr lang="zh-CN" altLang="en-US" dirty="0"/>
              <a:t>成绩组成</a:t>
            </a:r>
            <a:endParaRPr lang="zh-CN" altLang="en-US" dirty="0"/>
          </a:p>
        </p:txBody>
      </p:sp>
      <p:sp>
        <p:nvSpPr>
          <p:cNvPr id="8195" name="Rectangle 1027"/>
          <p:cNvSpPr>
            <a:spLocks noGrp="1"/>
          </p:cNvSpPr>
          <p:nvPr>
            <p:ph idx="1"/>
          </p:nvPr>
        </p:nvSpPr>
        <p:spPr>
          <a:xfrm>
            <a:off x="2800350" y="2601913"/>
            <a:ext cx="7086600" cy="3352800"/>
          </a:xfrm>
        </p:spPr>
        <p:txBody>
          <a:bodyPr vert="horz" wrap="square" lIns="91440" tIns="45720" rIns="91440" bIns="45720" anchor="t" anchorCtr="0"/>
          <a:p>
            <a:pPr eaLnBrk="1" hangingPunct="1"/>
            <a:r>
              <a:rPr lang="zh-CN" altLang="en-US" dirty="0"/>
              <a:t>平时作业和上机：</a:t>
            </a:r>
            <a:r>
              <a:rPr lang="en-US" altLang="zh-CN" dirty="0"/>
              <a:t>10%</a:t>
            </a:r>
            <a:endParaRPr lang="en-US" altLang="zh-CN" dirty="0"/>
          </a:p>
          <a:p>
            <a:pPr eaLnBrk="1" hangingPunct="1"/>
            <a:r>
              <a:rPr lang="zh-CN" altLang="en-US" dirty="0">
                <a:solidFill>
                  <a:srgbClr val="FFFF00"/>
                </a:solidFill>
              </a:rPr>
              <a:t>综合实验：</a:t>
            </a:r>
            <a:r>
              <a:rPr lang="en-US" altLang="zh-CN" dirty="0">
                <a:solidFill>
                  <a:srgbClr val="FFFF00"/>
                </a:solidFill>
              </a:rPr>
              <a:t>30%</a:t>
            </a:r>
            <a:endParaRPr lang="en-US" altLang="zh-CN" dirty="0">
              <a:solidFill>
                <a:srgbClr val="FFFF00"/>
              </a:solidFill>
            </a:endParaRPr>
          </a:p>
          <a:p>
            <a:pPr eaLnBrk="1" hangingPunct="1"/>
            <a:r>
              <a:rPr lang="zh-CN" altLang="en-US" dirty="0">
                <a:ea typeface="SimSun" pitchFamily="2" charset="-122"/>
              </a:rPr>
              <a:t>考试：</a:t>
            </a:r>
            <a:r>
              <a:rPr lang="en-US" altLang="zh-CN" dirty="0">
                <a:ea typeface="SimSun" pitchFamily="2" charset="-122"/>
              </a:rPr>
              <a:t>60%</a:t>
            </a:r>
            <a:endParaRPr lang="en-US" altLang="zh-CN" dirty="0">
              <a:ea typeface="SimSun" pitchFamily="2" charset="-122"/>
            </a:endParaRPr>
          </a:p>
          <a:p>
            <a:pPr eaLnBrk="1" hangingPunct="1"/>
            <a:r>
              <a:rPr lang="zh-CN" altLang="en-US" dirty="0">
                <a:solidFill>
                  <a:srgbClr val="FFFF00"/>
                </a:solidFill>
                <a:ea typeface="黑体" pitchFamily="49" charset="-122"/>
              </a:rPr>
              <a:t>考试方式：闭卷</a:t>
            </a:r>
            <a:endParaRPr lang="zh-CN" altLang="en-US" dirty="0">
              <a:solidFill>
                <a:srgbClr val="FFFF00"/>
              </a:solidFill>
              <a:ea typeface="黑体" pitchFamily="49" charset="-122"/>
            </a:endParaRPr>
          </a:p>
        </p:txBody>
      </p:sp>
      <p:pic>
        <p:nvPicPr>
          <p:cNvPr id="8196" name="Picture 1028" descr="mailbox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67663" y="4281488"/>
            <a:ext cx="2243137" cy="20939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9394" name="标题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作业</a:t>
            </a:r>
            <a:endParaRPr kumimoji="0" lang="zh-CN" altLang="en-US" sz="4000" b="0" i="0" u="none" strike="noStrike" kern="1200" cap="all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5539" name="内容占位符 2"/>
          <p:cNvSpPr>
            <a:spLocks noGrp="1"/>
          </p:cNvSpPr>
          <p:nvPr>
            <p:ph idx="1" hasCustomPrompt="1"/>
          </p:nvPr>
        </p:nvSpPr>
        <p:spPr>
          <a:xfrm>
            <a:off x="2117725" y="2349500"/>
            <a:ext cx="7956550" cy="3914775"/>
          </a:xfrm>
        </p:spPr>
        <p:txBody>
          <a:bodyPr vert="horz" wrap="square" lIns="91440" tIns="45720" rIns="91440" bIns="45720" anchor="t" anchorCtr="0"/>
          <a:p>
            <a:pPr eaLnBrk="1" hangingPunct="1"/>
            <a:r>
              <a:rPr lang="en-US" altLang="zh-CN" dirty="0"/>
              <a:t>P56</a:t>
            </a:r>
            <a:endParaRPr lang="en-US" altLang="zh-CN" dirty="0"/>
          </a:p>
          <a:p>
            <a:pPr eaLnBrk="1" hangingPunct="1"/>
            <a:r>
              <a:rPr lang="en-US" altLang="zh-CN" dirty="0"/>
              <a:t>2.6.1 </a:t>
            </a:r>
            <a:r>
              <a:rPr lang="zh-CN" altLang="en-US" dirty="0"/>
              <a:t>医学图像信息的编码处理（更正错误）</a:t>
            </a:r>
            <a:r>
              <a:rPr lang="en-US" altLang="zh-CN" dirty="0"/>
              <a:t> </a:t>
            </a:r>
            <a:endParaRPr lang="zh-CN" altLang="en-US" dirty="0"/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682" name="图片 4"/>
          <p:cNvPicPr>
            <a:picLocks noChangeAspect="1"/>
          </p:cNvPicPr>
          <p:nvPr/>
        </p:nvPicPr>
        <p:blipFill>
          <a:blip r:embed="rId1"/>
          <a:srcRect l="4851" t="2792" r="11150" b="51402"/>
          <a:stretch>
            <a:fillRect/>
          </a:stretch>
        </p:blipFill>
        <p:spPr>
          <a:xfrm>
            <a:off x="3216275" y="2708275"/>
            <a:ext cx="5759450" cy="2355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683" name="Rectangle 2"/>
          <p:cNvSpPr>
            <a:spLocks noGrp="1"/>
          </p:cNvSpPr>
          <p:nvPr>
            <p:ph type="title"/>
          </p:nvPr>
        </p:nvSpPr>
        <p:spPr>
          <a:xfrm>
            <a:off x="2711450" y="908050"/>
            <a:ext cx="7086600" cy="1447800"/>
          </a:xfrm>
        </p:spPr>
        <p:txBody>
          <a:bodyPr vert="horz" wrap="square" lIns="91440" tIns="45720" rIns="91440" bIns="45720" anchor="ctr" anchorCtr="0"/>
          <a:p>
            <a:pPr eaLnBrk="1" hangingPunct="1"/>
            <a:r>
              <a:rPr lang="zh-CN" altLang="en-US" dirty="0"/>
              <a:t>医学信息第一次作业答案</a:t>
            </a:r>
            <a:endParaRPr lang="zh-CN" altLang="en-US" dirty="0"/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2706" name="图片 3"/>
          <p:cNvPicPr>
            <a:picLocks noChangeAspect="1"/>
          </p:cNvPicPr>
          <p:nvPr/>
        </p:nvPicPr>
        <p:blipFill>
          <a:blip r:embed="rId1"/>
          <a:srcRect t="1355" b="21045"/>
          <a:stretch>
            <a:fillRect/>
          </a:stretch>
        </p:blipFill>
        <p:spPr>
          <a:xfrm>
            <a:off x="2640013" y="188913"/>
            <a:ext cx="6264275" cy="64817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3730" name="组合 16"/>
          <p:cNvGrpSpPr/>
          <p:nvPr/>
        </p:nvGrpSpPr>
        <p:grpSpPr>
          <a:xfrm>
            <a:off x="2855913" y="-49212"/>
            <a:ext cx="6769100" cy="6911942"/>
            <a:chOff x="1331640" y="-49278"/>
            <a:chExt cx="6768752" cy="6912341"/>
          </a:xfrm>
        </p:grpSpPr>
        <p:grpSp>
          <p:nvGrpSpPr>
            <p:cNvPr id="73731" name="组合 13"/>
            <p:cNvGrpSpPr/>
            <p:nvPr/>
          </p:nvGrpSpPr>
          <p:grpSpPr>
            <a:xfrm>
              <a:off x="1331640" y="-49278"/>
              <a:ext cx="6768752" cy="6912341"/>
              <a:chOff x="1331640" y="-49278"/>
              <a:chExt cx="6768752" cy="6912341"/>
            </a:xfrm>
          </p:grpSpPr>
          <p:grpSp>
            <p:nvGrpSpPr>
              <p:cNvPr id="73733" name="组合 11"/>
              <p:cNvGrpSpPr/>
              <p:nvPr/>
            </p:nvGrpSpPr>
            <p:grpSpPr>
              <a:xfrm>
                <a:off x="1331640" y="-49278"/>
                <a:ext cx="6768752" cy="6880025"/>
                <a:chOff x="1331640" y="-49278"/>
                <a:chExt cx="6768752" cy="6880025"/>
              </a:xfrm>
            </p:grpSpPr>
            <p:grpSp>
              <p:nvGrpSpPr>
                <p:cNvPr id="73735" name="组合 8"/>
                <p:cNvGrpSpPr/>
                <p:nvPr/>
              </p:nvGrpSpPr>
              <p:grpSpPr>
                <a:xfrm>
                  <a:off x="1331640" y="-49278"/>
                  <a:ext cx="6768752" cy="6858000"/>
                  <a:chOff x="1331640" y="0"/>
                  <a:chExt cx="6768752" cy="6858000"/>
                </a:xfrm>
              </p:grpSpPr>
              <p:pic>
                <p:nvPicPr>
                  <p:cNvPr id="73738" name="图片 5"/>
                  <p:cNvPicPr>
                    <a:picLocks noChangeAspect="1"/>
                  </p:cNvPicPr>
                  <p:nvPr/>
                </p:nvPicPr>
                <p:blipFill>
                  <a:blip r:embed="rId1"/>
                  <a:srcRect l="2800" r="3403"/>
                  <a:stretch>
                    <a:fillRect/>
                  </a:stretch>
                </p:blipFill>
                <p:spPr>
                  <a:xfrm>
                    <a:off x="1331640" y="0"/>
                    <a:ext cx="6768752" cy="6858000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</p:pic>
              <p:sp>
                <p:nvSpPr>
                  <p:cNvPr id="7" name="圆角矩形 6"/>
                  <p:cNvSpPr/>
                  <p:nvPr/>
                </p:nvSpPr>
                <p:spPr bwMode="auto">
                  <a:xfrm>
                    <a:off x="1763418" y="1268486"/>
                    <a:ext cx="2160476" cy="504854"/>
                  </a:xfrm>
                  <a:prstGeom prst="roundRect">
                    <a:avLst/>
                  </a:prstGeom>
                  <a:noFill/>
                  <a:ln w="38100" cap="flat" cmpd="sng" algn="ctr">
                    <a:solidFill>
                      <a:schemeClr val="bg1">
                        <a:lumMod val="7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anchor="ctr"/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1" lang="zh-CN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00"/>
                      </a:solidFill>
                      <a:effectLst/>
                      <a:uLnTx/>
                      <a:uFillTx/>
                      <a:latin typeface="Tahoma" pitchFamily="34" charset="0"/>
                      <a:ea typeface="黑体" pitchFamily="49" charset="-122"/>
                      <a:cs typeface="+mn-cs"/>
                    </a:endParaRPr>
                  </a:p>
                </p:txBody>
              </p:sp>
              <p:sp>
                <p:nvSpPr>
                  <p:cNvPr id="73740" name="文本框 7"/>
                  <p:cNvSpPr txBox="1"/>
                  <p:nvPr/>
                </p:nvSpPr>
                <p:spPr>
                  <a:xfrm>
                    <a:off x="3081098" y="5930437"/>
                    <a:ext cx="360040" cy="306723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>
                    <a:spAutoFit/>
                  </a:bodyPr>
                  <a:lstStyle>
                    <a:lvl1pPr marL="342900" indent="-342900" algn="l" rtl="0" eaLnBrk="0" fontAlgn="base" hangingPunct="0">
                      <a:lnSpc>
                        <a:spcPct val="12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Pct val="75000"/>
                      <a:buFont typeface="Wingdings" panose="05000000000000000000" pitchFamily="2" charset="2"/>
                      <a:buChar char="n"/>
                      <a:defRPr kumimoji="1" sz="28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742950" indent="-285750" algn="l" rtl="0" eaLnBrk="0" fontAlgn="base" hangingPunct="0">
                      <a:lnSpc>
                        <a:spcPct val="12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1"/>
                      </a:buClr>
                      <a:buSzPct val="75000"/>
                      <a:buFont typeface="Wingdings" panose="05000000000000000000" pitchFamily="2" charset="2"/>
                      <a:buChar char="n"/>
                      <a:defRPr kumimoji="1" sz="2400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2pPr>
                    <a:lvl3pPr marL="1143000" indent="-228600" algn="l" rtl="0" eaLnBrk="0" fontAlgn="base" hangingPunct="0">
                      <a:lnSpc>
                        <a:spcPct val="12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3pPr>
                    <a:lvl4pPr marL="1600200" indent="-228600" algn="l" rtl="0" eaLnBrk="0" fontAlgn="base" hangingPunct="0">
                      <a:lnSpc>
                        <a:spcPct val="12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tx2"/>
                      </a:buClr>
                      <a:buSzPct val="75000"/>
                      <a:buFont typeface="Wingdings" panose="05000000000000000000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4pPr>
                    <a:lvl5pPr marL="3048000" indent="-95250" algn="l" rtl="0" eaLnBrk="0" fontAlgn="base" hangingPunct="0">
                      <a:lnSpc>
                        <a:spcPct val="12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SzPct val="75000"/>
                      <a:buFont typeface="Wingdings" panose="05000000000000000000" pitchFamily="2" charset="2"/>
                      <a:buChar char="n"/>
                      <a:defRPr kumimoji="1" sz="2000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5pPr>
                  </a:lstStyle>
                  <a:p>
                    <a:pPr marL="0" lvl="0" indent="0">
                      <a:lnSpc>
                        <a:spcPct val="100000"/>
                      </a:lnSpc>
                      <a:spcBef>
                        <a:spcPct val="0"/>
                      </a:spcBef>
                      <a:buClrTx/>
                      <a:buSzTx/>
                      <a:buFontTx/>
                      <a:buNone/>
                    </a:pPr>
                    <a:r>
                      <a:rPr lang="en-US" altLang="zh-CN" sz="1400" dirty="0">
                        <a:solidFill>
                          <a:srgbClr val="FF0000"/>
                        </a:solidFill>
                        <a:ea typeface="黑体" pitchFamily="49" charset="-122"/>
                      </a:rPr>
                      <a:t>2</a:t>
                    </a:r>
                    <a:endParaRPr lang="zh-CN" altLang="en-US" sz="1400" dirty="0">
                      <a:solidFill>
                        <a:srgbClr val="FF0000"/>
                      </a:solidFill>
                      <a:ea typeface="黑体" pitchFamily="49" charset="-122"/>
                    </a:endParaRPr>
                  </a:p>
                </p:txBody>
              </p:sp>
            </p:grpSp>
            <p:sp>
              <p:nvSpPr>
                <p:cNvPr id="73736" name="文本框 9"/>
                <p:cNvSpPr txBox="1"/>
                <p:nvPr/>
              </p:nvSpPr>
              <p:spPr>
                <a:xfrm>
                  <a:off x="1928970" y="6206315"/>
                  <a:ext cx="288032" cy="460402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>
                  <a:spAutoFit/>
                </a:bodyPr>
                <a:lstStyle>
                  <a:lvl1pPr marL="342900" indent="-34290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2pPr>
                  <a:lvl3pPr marL="1143000" indent="-22860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3pPr>
                  <a:lvl4pPr marL="1600200" indent="-22860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4pPr>
                  <a:lvl5pPr marL="3048000" indent="-9525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5pPr>
                </a:lstStyle>
                <a:p>
                  <a:pPr marL="0" lvl="0" indent="0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2400" dirty="0">
                      <a:solidFill>
                        <a:srgbClr val="FF0000"/>
                      </a:solidFill>
                      <a:ea typeface="黑体" pitchFamily="49" charset="-122"/>
                    </a:rPr>
                    <a:t>-</a:t>
                  </a:r>
                  <a:endParaRPr lang="zh-CN" altLang="en-US" sz="2400" dirty="0">
                    <a:solidFill>
                      <a:srgbClr val="FF0000"/>
                    </a:solidFill>
                    <a:ea typeface="黑体" pitchFamily="49" charset="-122"/>
                  </a:endParaRPr>
                </a:p>
              </p:txBody>
            </p:sp>
            <p:sp>
              <p:nvSpPr>
                <p:cNvPr id="73737" name="文本框 10"/>
                <p:cNvSpPr txBox="1"/>
                <p:nvPr/>
              </p:nvSpPr>
              <p:spPr>
                <a:xfrm>
                  <a:off x="4368291" y="6524024"/>
                  <a:ext cx="720080" cy="306723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>
                  <a:spAutoFit/>
                </a:bodyPr>
                <a:lstStyle>
                  <a:lvl1pPr marL="342900" indent="-34290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2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8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742950" indent="-28575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1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4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2pPr>
                  <a:lvl3pPr marL="1143000" indent="-22860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3pPr>
                  <a:lvl4pPr marL="1600200" indent="-22860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tx2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4pPr>
                  <a:lvl5pPr marL="3048000" indent="-95250" algn="l" rtl="0" eaLnBrk="0" fontAlgn="base" hangingPunct="0">
                    <a:lnSpc>
                      <a:spcPct val="120000"/>
                    </a:lnSpc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anose="05000000000000000000" pitchFamily="2" charset="2"/>
                    <a:buChar char="n"/>
                    <a:defRPr kumimoji="1" sz="2000">
                      <a:solidFill>
                        <a:schemeClr val="tx1"/>
                      </a:solidFill>
                      <a:latin typeface="+mn-lt"/>
                      <a:ea typeface="+mn-ea"/>
                    </a:defRPr>
                  </a:lvl5pPr>
                </a:lstStyle>
                <a:p>
                  <a:pPr marL="0" lvl="0" indent="0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en-US" altLang="zh-CN" sz="1400" dirty="0">
                      <a:solidFill>
                        <a:srgbClr val="FF0000"/>
                      </a:solidFill>
                      <a:ea typeface="黑体" pitchFamily="49" charset="-122"/>
                    </a:rPr>
                    <a:t>4.02</a:t>
                  </a:r>
                  <a:endParaRPr lang="zh-CN" altLang="en-US" sz="1400" dirty="0">
                    <a:solidFill>
                      <a:srgbClr val="FF0000"/>
                    </a:solidFill>
                    <a:ea typeface="黑体" pitchFamily="49" charset="-122"/>
                  </a:endParaRPr>
                </a:p>
              </p:txBody>
            </p:sp>
          </p:grpSp>
          <p:sp>
            <p:nvSpPr>
              <p:cNvPr id="73734" name="文本框 12"/>
              <p:cNvSpPr txBox="1"/>
              <p:nvPr/>
            </p:nvSpPr>
            <p:spPr>
              <a:xfrm>
                <a:off x="2269138" y="6556340"/>
                <a:ext cx="1029378" cy="30672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342900" indent="-3429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SzPct val="75000"/>
                  <a:buFont typeface="Wingdings" panose="05000000000000000000" pitchFamily="2" charset="2"/>
                  <a:buChar char="n"/>
                  <a:defRPr kumimoji="1" sz="2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SzPct val="75000"/>
                  <a:buFont typeface="Wingdings" panose="05000000000000000000" pitchFamily="2" charset="2"/>
                  <a:buChar char="n"/>
                  <a:defRPr kumimoji="1" sz="24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00200" indent="-22860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SzPct val="7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3048000" indent="-95250" algn="l" rtl="0" eaLnBrk="0" fontAlgn="base" hangingPunct="0">
                  <a:lnSpc>
                    <a:spcPct val="12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n"/>
                  <a:defRPr kumimoji="1" sz="2000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zh-CN" sz="1400" dirty="0">
                    <a:solidFill>
                      <a:srgbClr val="FF0000"/>
                    </a:solidFill>
                    <a:ea typeface="黑体" pitchFamily="49" charset="-122"/>
                  </a:rPr>
                  <a:t>99.2%</a:t>
                </a:r>
                <a:endParaRPr lang="zh-CN" altLang="en-US" sz="1400" dirty="0">
                  <a:solidFill>
                    <a:srgbClr val="FF0000"/>
                  </a:solidFill>
                  <a:ea typeface="黑体" pitchFamily="49" charset="-122"/>
                </a:endParaRPr>
              </a:p>
            </p:txBody>
          </p:sp>
        </p:grpSp>
        <p:cxnSp>
          <p:nvCxnSpPr>
            <p:cNvPr id="73732" name="直接连接符 15"/>
            <p:cNvCxnSpPr/>
            <p:nvPr/>
          </p:nvCxnSpPr>
          <p:spPr>
            <a:xfrm>
              <a:off x="2843808" y="5939350"/>
              <a:ext cx="2592288" cy="0"/>
            </a:xfrm>
            <a:prstGeom prst="line">
              <a:avLst/>
            </a:prstGeom>
            <a:ln w="38100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370" name="标题 1"/>
          <p:cNvSpPr>
            <a:spLocks noGrp="1"/>
          </p:cNvSpPr>
          <p:nvPr>
            <p:ph type="title"/>
          </p:nvPr>
        </p:nvSpPr>
        <p:spPr>
          <a:xfrm>
            <a:off x="2452688" y="1071563"/>
            <a:ext cx="7086600" cy="852487"/>
          </a:xfrm>
        </p:spPr>
        <p:txBody>
          <a:bodyPr vert="horz" wrap="square" lIns="91440" tIns="45720" rIns="91440" bIns="45720" anchor="ctr" anchorCtr="0"/>
          <a:p>
            <a:r>
              <a:rPr lang="zh-CN" altLang="en-US" dirty="0"/>
              <a:t>挑战性综合实验</a:t>
            </a:r>
            <a:endParaRPr lang="zh-CN" altLang="en-US" dirty="0"/>
          </a:p>
        </p:txBody>
      </p:sp>
      <p:sp>
        <p:nvSpPr>
          <p:cNvPr id="58371" name="内容占位符 4"/>
          <p:cNvSpPr>
            <a:spLocks noGrp="1"/>
          </p:cNvSpPr>
          <p:nvPr>
            <p:ph idx="1"/>
          </p:nvPr>
        </p:nvSpPr>
        <p:spPr>
          <a:xfrm>
            <a:off x="2819400" y="2819400"/>
            <a:ext cx="7086600" cy="2324100"/>
          </a:xfrm>
        </p:spPr>
        <p:txBody>
          <a:bodyPr vert="horz" wrap="square" lIns="91440" tIns="45720" rIns="91440" bIns="45720" anchor="t" anchorCtr="0"/>
          <a:p>
            <a:r>
              <a:rPr lang="zh-CN" altLang="en-US" b="1" dirty="0">
                <a:solidFill>
                  <a:srgbClr val="FFFF00"/>
                </a:solidFill>
              </a:rPr>
              <a:t>门诊挂号系统的设计与开发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9394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p>
            <a:r>
              <a:rPr lang="zh-CN" altLang="en-US" dirty="0"/>
              <a:t>基础知识必备</a:t>
            </a:r>
            <a:endParaRPr lang="zh-CN" altLang="en-US" dirty="0"/>
          </a:p>
        </p:txBody>
      </p:sp>
      <p:sp>
        <p:nvSpPr>
          <p:cNvPr id="59395" name="内容占位符 2"/>
          <p:cNvSpPr>
            <a:spLocks noGrp="1"/>
          </p:cNvSpPr>
          <p:nvPr>
            <p:ph idx="1"/>
          </p:nvPr>
        </p:nvSpPr>
        <p:spPr/>
        <p:txBody>
          <a:bodyPr vert="horz" wrap="square" lIns="91440" tIns="45720" rIns="91440" bIns="45720" anchor="t" anchorCtr="0"/>
          <a:p>
            <a:r>
              <a:rPr lang="zh-CN" altLang="en-US" dirty="0"/>
              <a:t>开发语言：</a:t>
            </a:r>
            <a:r>
              <a:rPr lang="en-US" altLang="zh-CN" dirty="0"/>
              <a:t>Visual C++ ,</a:t>
            </a:r>
            <a:r>
              <a:rPr lang="zh-CN" altLang="en-US" dirty="0"/>
              <a:t> JAVA，</a:t>
            </a:r>
            <a:r>
              <a:rPr lang="en-US" altLang="zh-CN" dirty="0">
                <a:sym typeface="Microsoft YaHei" charset="-122"/>
              </a:rPr>
              <a:t>html</a:t>
            </a:r>
            <a:r>
              <a:rPr lang="zh-CN" altLang="en-US" dirty="0">
                <a:sym typeface="Microsoft YaHei" charset="-122"/>
              </a:rPr>
              <a:t>，</a:t>
            </a:r>
            <a:r>
              <a:rPr lang="en-US" altLang="zh-CN" dirty="0">
                <a:sym typeface="Microsoft YaHei" charset="-122"/>
              </a:rPr>
              <a:t>   </a:t>
            </a:r>
            <a:r>
              <a:rPr lang="en-US" altLang="zh-CN" dirty="0"/>
              <a:t>python</a:t>
            </a:r>
            <a:r>
              <a:rPr lang="zh-CN" altLang="en-US" dirty="0"/>
              <a:t>，</a:t>
            </a:r>
            <a:r>
              <a:rPr lang="en-US" altLang="zh-CN" dirty="0">
                <a:sym typeface="Microsoft YaHei" charset="-122"/>
              </a:rPr>
              <a:t>javascript </a:t>
            </a:r>
            <a:r>
              <a:rPr lang="en-US" altLang="zh-CN" dirty="0"/>
              <a:t>…</a:t>
            </a:r>
            <a:endParaRPr lang="en-US" altLang="zh-CN" dirty="0"/>
          </a:p>
          <a:p>
            <a:r>
              <a:rPr lang="zh-CN" altLang="en-US" dirty="0"/>
              <a:t>数据库：</a:t>
            </a:r>
            <a:r>
              <a:rPr lang="en-US" altLang="zh-CN" dirty="0"/>
              <a:t>Access， </a:t>
            </a:r>
            <a:r>
              <a:rPr lang="zh-CN" altLang="en-US" dirty="0"/>
              <a:t>MYSQL</a:t>
            </a:r>
            <a:r>
              <a:rPr lang="en-US" altLang="zh-CN" dirty="0"/>
              <a:t>, Oracle…</a:t>
            </a:r>
            <a:endParaRPr lang="en-US" altLang="zh-CN" dirty="0"/>
          </a:p>
          <a:p>
            <a:r>
              <a:rPr lang="zh-CN" altLang="en-US" dirty="0"/>
              <a:t>计算机通信网络基础</a:t>
            </a:r>
            <a:r>
              <a:rPr lang="en-US" altLang="zh-CN" dirty="0"/>
              <a:t> </a:t>
            </a:r>
            <a:endParaRPr lang="en-US" altLang="zh-CN" dirty="0"/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0418" name="Rectangle 2"/>
          <p:cNvSpPr>
            <a:spLocks noGrp="1"/>
          </p:cNvSpPr>
          <p:nvPr>
            <p:ph type="title"/>
          </p:nvPr>
        </p:nvSpPr>
        <p:spPr>
          <a:xfrm>
            <a:off x="2711450" y="908050"/>
            <a:ext cx="7086600" cy="1447800"/>
          </a:xfrm>
        </p:spPr>
        <p:txBody>
          <a:bodyPr vert="horz" wrap="square" lIns="91440" tIns="45720" rIns="91440" bIns="45720" anchor="ctr" anchorCtr="0"/>
          <a:p>
            <a:pPr eaLnBrk="1" hangingPunct="1"/>
            <a:r>
              <a:rPr lang="zh-CN" altLang="en-US" dirty="0"/>
              <a:t>综合作业</a:t>
            </a:r>
            <a:endParaRPr lang="zh-CN" altLang="en-US" dirty="0"/>
          </a:p>
        </p:txBody>
      </p:sp>
      <p:sp>
        <p:nvSpPr>
          <p:cNvPr id="60419" name="Rectangle 3"/>
          <p:cNvSpPr>
            <a:spLocks noGrp="1"/>
          </p:cNvSpPr>
          <p:nvPr>
            <p:ph idx="1"/>
          </p:nvPr>
        </p:nvSpPr>
        <p:spPr>
          <a:xfrm>
            <a:off x="2495550" y="2636838"/>
            <a:ext cx="7086600" cy="3352800"/>
          </a:xfrm>
        </p:spPr>
        <p:txBody>
          <a:bodyPr vert="horz" wrap="square" lIns="91440" tIns="45720" rIns="91440" bIns="45720" anchor="t" anchorCtr="0"/>
          <a:p>
            <a:pPr eaLnBrk="1" hangingPunct="1"/>
            <a:r>
              <a:rPr lang="zh-CN" altLang="en-US" b="1" dirty="0"/>
              <a:t>围绕综合实验，自学所需的软件开发知识</a:t>
            </a:r>
            <a:endParaRPr lang="en-US" altLang="zh-CN" b="1" dirty="0"/>
          </a:p>
          <a:p>
            <a:pPr eaLnBrk="1" hangingPunct="1"/>
            <a:r>
              <a:rPr lang="zh-CN" altLang="en-US" b="1" dirty="0"/>
              <a:t>分组 （</a:t>
            </a:r>
            <a:r>
              <a:rPr lang="en-US" altLang="zh-CN" b="1" dirty="0"/>
              <a:t>3-5</a:t>
            </a:r>
            <a:r>
              <a:rPr lang="zh-CN" altLang="en-US" b="1" dirty="0"/>
              <a:t>人</a:t>
            </a:r>
            <a:r>
              <a:rPr lang="en-US" altLang="zh-CN" b="1" dirty="0"/>
              <a:t>/</a:t>
            </a:r>
            <a:r>
              <a:rPr lang="zh-CN" altLang="en-US" b="1" dirty="0"/>
              <a:t>组），交分组名单</a:t>
            </a:r>
            <a:endParaRPr lang="zh-CN" altLang="en-US" b="1" dirty="0"/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C6E5"/>
      </a:accent1>
      <a:accent2>
        <a:srgbClr val="333399"/>
      </a:accent2>
      <a:accent3>
        <a:srgbClr val="FFFFFF"/>
      </a:accent3>
      <a:accent4>
        <a:srgbClr val="000000"/>
      </a:accent4>
      <a:accent5>
        <a:srgbClr val="D0DFEF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DejaVu Sans"/>
        <a:ea typeface="方正书宋_GBK"/>
        <a:cs typeface=""/>
      </a:majorFont>
      <a:minorFont>
        <a:latin typeface="DejaVu Sans"/>
        <a:ea typeface="方正书宋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A7C6E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0DFEF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</Words>
  <Application>WPS 演示</Application>
  <PresentationFormat>宽屏</PresentationFormat>
  <Paragraphs>44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4" baseType="lpstr">
      <vt:lpstr>Arial</vt:lpstr>
      <vt:lpstr>SimSun</vt:lpstr>
      <vt:lpstr>Wingdings</vt:lpstr>
      <vt:lpstr>DejaVu Sans</vt:lpstr>
      <vt:lpstr>文泉驿微米黑</vt:lpstr>
      <vt:lpstr>华文琥珀</vt:lpstr>
      <vt:lpstr>AR PL New Kai</vt:lpstr>
      <vt:lpstr>黑体</vt:lpstr>
      <vt:lpstr>Tahoma</vt:lpstr>
      <vt:lpstr>Microsoft YaHei</vt:lpstr>
      <vt:lpstr>Microsoft YaHei</vt:lpstr>
      <vt:lpstr>Arial Unicode MS</vt:lpstr>
      <vt:lpstr>DejaVu Sans</vt:lpstr>
      <vt:lpstr>方正书宋_GBK</vt:lpstr>
      <vt:lpstr>默认设计模板</vt:lpstr>
      <vt:lpstr>PowerPoint 演示文稿</vt:lpstr>
      <vt:lpstr>成绩组成</vt:lpstr>
      <vt:lpstr>作业</vt:lpstr>
      <vt:lpstr>医学信息第一次作业答案</vt:lpstr>
      <vt:lpstr>PowerPoint 演示文稿</vt:lpstr>
      <vt:lpstr>PowerPoint 演示文稿</vt:lpstr>
      <vt:lpstr>挑战性综合实验</vt:lpstr>
      <vt:lpstr>基础知识必备</vt:lpstr>
      <vt:lpstr>综合作业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zhixi</dc:creator>
  <cp:lastModifiedBy>zhixi</cp:lastModifiedBy>
  <cp:revision>13</cp:revision>
  <dcterms:created xsi:type="dcterms:W3CDTF">2021-09-08T13:53:34Z</dcterms:created>
  <dcterms:modified xsi:type="dcterms:W3CDTF">2021-09-08T13:53:34Z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2052-11.1.0.10702</vt:lpwstr>
  </property>
</Properties>
</file>

<file path=docProps/thumbnail.jpeg>
</file>